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68" r:id="rId4"/>
    <p:sldId id="258" r:id="rId5"/>
    <p:sldId id="269" r:id="rId6"/>
    <p:sldId id="270" r:id="rId7"/>
    <p:sldId id="276" r:id="rId8"/>
    <p:sldId id="275" r:id="rId9"/>
    <p:sldId id="274" r:id="rId10"/>
    <p:sldId id="288" r:id="rId11"/>
    <p:sldId id="272" r:id="rId12"/>
    <p:sldId id="273" r:id="rId13"/>
    <p:sldId id="287" r:id="rId14"/>
    <p:sldId id="286" r:id="rId15"/>
    <p:sldId id="285" r:id="rId16"/>
    <p:sldId id="284" r:id="rId17"/>
    <p:sldId id="283" r:id="rId18"/>
    <p:sldId id="282" r:id="rId19"/>
    <p:sldId id="281" r:id="rId20"/>
    <p:sldId id="280" r:id="rId21"/>
    <p:sldId id="279" r:id="rId22"/>
    <p:sldId id="278" r:id="rId23"/>
    <p:sldId id="277" r:id="rId24"/>
    <p:sldId id="289" r:id="rId25"/>
    <p:sldId id="291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F"/>
    <a:srgbClr val="0066B2"/>
    <a:srgbClr val="000AC1"/>
    <a:srgbClr val="1F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480" y="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8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4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3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4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5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2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BC24-BFE4-A24E-8AC4-DFE050457E2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2109-6BE1-654D-9173-2FDBFEBAD22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Webpage Screenshot</a:t>
            </a:r>
          </a:p>
          <a:p>
            <a:endParaRPr lang="en-US" dirty="0"/>
          </a:p>
        </p:txBody>
      </p:sp>
      <p:pic>
        <p:nvPicPr>
          <p:cNvPr id="5" name="Picture 4" descr="img-proyecto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26876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u="sng" dirty="0" smtClean="0">
                <a:solidFill>
                  <a:srgbClr val="0070C0"/>
                </a:solidFill>
                <a:latin typeface="+mn-lt"/>
              </a:rPr>
              <a:t>SEGURIDAD</a:t>
            </a:r>
            <a:endParaRPr lang="es-AR" sz="3200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428625" y="2654424"/>
            <a:ext cx="8486775" cy="307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3200" b="0" kern="0" dirty="0">
                <a:latin typeface="+mn-lt"/>
              </a:rPr>
              <a:t>LOS RESCATISTAS SIEMPRE DEBEMOS 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3200" b="0" kern="0" dirty="0">
                <a:latin typeface="+mn-lt"/>
              </a:rPr>
              <a:t>TOMAR EN CUENTA TODAS LAS 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3200" b="0" kern="0" dirty="0">
                <a:latin typeface="+mn-lt"/>
              </a:rPr>
              <a:t>PRECAUCIONES PARA PREVENIR QUE 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3200" b="0" kern="0" dirty="0">
                <a:latin typeface="+mn-lt"/>
              </a:rPr>
              <a:t>SEAMOS PARTE DE LA LISTA DE 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3200" b="0" kern="0" dirty="0">
                <a:latin typeface="+mn-lt"/>
              </a:rPr>
              <a:t>HERIDOS O MUERTOS</a:t>
            </a: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0658" y="1196209"/>
            <a:ext cx="46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Que debe tener un Líder: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40659" y="2060848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Presencia de Animo.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55576" y="253528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Conciencia de su Rol.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55576" y="3111351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Respeto por sus Compañeros de Tareas.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5576" y="3687415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Receptividad de Sugerencias.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5576" y="433548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Siempre estar Sereno.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55576" y="4911551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Tener uso Prudente de Recursos.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55576" y="541560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Tener tendencia a la Simplicidad.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4890"/>
            <a:ext cx="680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¿Como nos protegemos?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591576"/>
            <a:ext cx="1768971" cy="318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77" y="2111458"/>
            <a:ext cx="142882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23" y="3644267"/>
            <a:ext cx="1267374" cy="107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Resultado de imagen para BORCEGU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02" y="4892735"/>
            <a:ext cx="1139340" cy="8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92" y="2276249"/>
            <a:ext cx="140123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75" y="3397574"/>
            <a:ext cx="1076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489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Accesorios</a:t>
            </a:r>
          </a:p>
        </p:txBody>
      </p:sp>
      <p:pic>
        <p:nvPicPr>
          <p:cNvPr id="3" name="Picture 2" descr="Resultado de imagen para linterna petz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32321"/>
            <a:ext cx="2531097" cy="8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Resultado de imagen para botiquin de primeros auxilios mili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53" y="2120662"/>
            <a:ext cx="1622979" cy="162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n para camelback mili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252"/>
            <a:ext cx="1756445" cy="19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61" y="3883003"/>
            <a:ext cx="1501302" cy="19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57" y="4183128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69794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¿Donde trabajaremos?</a:t>
            </a:r>
          </a:p>
        </p:txBody>
      </p:sp>
      <p:pic>
        <p:nvPicPr>
          <p:cNvPr id="3" name="Picture 2" descr="C:\Users\pablo\Documents\Congreso Cafayate\FOTOS\mtnrescuejpg-59532937006c30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40171"/>
            <a:ext cx="2783503" cy="1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ablo\Documents\Congreso Cafayate\FOTOS\3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17" y="1940171"/>
            <a:ext cx="2959680" cy="1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pablo\Documents\Congreso Cafayate\FOTOS\IMG_0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40171"/>
            <a:ext cx="1933815" cy="37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ablo\Documents\Congreso Cafayate\FOTOS\28-03-2010-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9" y="3842213"/>
            <a:ext cx="2775362" cy="18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ablo\Documents\Congreso Cafayate\FOTOS\st_first_responders_mountain_rescu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17" y="3826448"/>
            <a:ext cx="2952056" cy="18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489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¿Que haremos?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40659" y="188003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C1FF"/>
                </a:solidFill>
              </a:rPr>
              <a:t>Rescatar una Victima: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40659" y="2540404"/>
            <a:ext cx="793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AR" sz="2400" dirty="0" smtClean="0"/>
              <a:t>En estos caso el acceso a la victima hay que hacerlo de la manera mas rápida posible siempre que las condiciones del medio lo permitan.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0659" y="3937593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C1FF"/>
                </a:solidFill>
              </a:rPr>
              <a:t>Recuperar un Cuerpo: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40659" y="4517794"/>
            <a:ext cx="793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AR" sz="2400" dirty="0" smtClean="0"/>
              <a:t>Aquí dependiendo de las condiciones del medio el factor tiempo no es determinante de urgencia.</a:t>
            </a: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0659" y="119620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Fases de un Rescate: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667" y="2060848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Aviso y Explicación (</a:t>
            </a:r>
            <a:r>
              <a:rPr lang="es-AR" sz="2400" dirty="0"/>
              <a:t>B</a:t>
            </a:r>
            <a:r>
              <a:rPr lang="es-AR" sz="2400" dirty="0" smtClean="0"/>
              <a:t>riefring)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936" y="2391271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Chequeo del Material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936" y="2708920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Reconocimiento  Establecer Perímetros.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936" y="3068960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Recolección de Datos.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936" y="3399383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División de Tareas por Funciones.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936" y="3759423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Despliegue de Equipos y Materiales.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36" y="4047455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Establecer Línea de Comunicación con la Victima.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936" y="433548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Ejecución del Rescate.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936" y="469552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Evacuación.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936" y="505556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Recolección del Parque de Materiales.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936" y="5415607"/>
            <a:ext cx="7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2900">
              <a:buFont typeface="Arial" pitchFamily="34" charset="0"/>
              <a:buChar char="•"/>
            </a:pPr>
            <a:r>
              <a:rPr lang="es-AR" sz="2400" dirty="0" smtClean="0"/>
              <a:t>Descompresión (</a:t>
            </a:r>
            <a:r>
              <a:rPr lang="es-AR" sz="2400" dirty="0"/>
              <a:t>D</a:t>
            </a:r>
            <a:r>
              <a:rPr lang="es-AR" sz="2400" dirty="0" smtClean="0"/>
              <a:t>ebriefring)</a:t>
            </a:r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  <p:pic>
        <p:nvPicPr>
          <p:cNvPr id="15" name="Picture 2" descr="C:\Users\pablo\Desktop\Congreso\13939593_10210467616433035_814088115595192147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59209"/>
            <a:ext cx="3068960" cy="22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ablo\Desktop\Congreso\1511282_10202778053388922_375007339908598200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59209"/>
            <a:ext cx="3068960" cy="22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blo\Desktop\Congreso\10426900_704936629592646_94737241077870946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65311"/>
            <a:ext cx="3068960" cy="22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blo\Desktop\Congreso\19275284_1378890595530576_99098361465387418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59209"/>
            <a:ext cx="305848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ablo\Desktop\Congreso\10685567_10202785526215738_7386872888875843577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1" y="1765311"/>
            <a:ext cx="3078228" cy="22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blo\Desktop\Congreso\13509072_1039984312754541_348269437164137023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65311"/>
            <a:ext cx="3078229" cy="22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ablo\Desktop\Congreso\13062357_1002664099819896_233425912080791099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0" y="1765311"/>
            <a:ext cx="3078229" cy="22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ablo\Desktop\Congreso\11694911_965661516853488_1891359608528744294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2" y="1759210"/>
            <a:ext cx="307822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ablo\Desktop\Congreso\11900078_871219459631028_8973191238873912738_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2" y="1759210"/>
            <a:ext cx="3078228" cy="22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ablo\Desktop\Congreso\19059476_671091303079624_2915241094824928868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3" y="1765311"/>
            <a:ext cx="3078228" cy="22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ablo\Desktop\Congreso\13903281_10210467616193029_5751294844189268053_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84" y="1751180"/>
            <a:ext cx="3078228" cy="22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489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¿Que necesitamos?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1287586" cy="128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32" y="2031119"/>
            <a:ext cx="1602786" cy="177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18" y="2200757"/>
            <a:ext cx="950453" cy="172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70" y="2217974"/>
            <a:ext cx="914209" cy="15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82" y="2276872"/>
            <a:ext cx="1157113" cy="115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6" y="3930239"/>
            <a:ext cx="1301129" cy="130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32" y="4005099"/>
            <a:ext cx="2125676" cy="115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7" y="4027502"/>
            <a:ext cx="797830" cy="112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79450"/>
            <a:ext cx="1020515" cy="122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80" y="4027502"/>
            <a:ext cx="1551332" cy="12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4174"/>
            <a:ext cx="187220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00" y="4008236"/>
            <a:ext cx="1460748" cy="14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10" y="4679836"/>
            <a:ext cx="1548677" cy="127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46" y="3982924"/>
            <a:ext cx="3406754" cy="15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23" y="2000250"/>
            <a:ext cx="3178832" cy="223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0681"/>
            <a:ext cx="2876405" cy="131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79056"/>
            <a:ext cx="798108" cy="5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27" y="1467853"/>
            <a:ext cx="6276494" cy="440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82404" y="50201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Sistema Nacional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  <p:pic>
        <p:nvPicPr>
          <p:cNvPr id="5" name="4 Imagen" descr="logo consej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410" y="2654012"/>
            <a:ext cx="8993158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5 CuadroTexto"/>
          <p:cNvSpPr txBox="1"/>
          <p:nvPr/>
        </p:nvSpPr>
        <p:spPr>
          <a:xfrm>
            <a:off x="428625" y="1283526"/>
            <a:ext cx="828675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50 mil</a:t>
            </a:r>
            <a:r>
              <a:rPr lang="es-ES" sz="4000" b="1" dirty="0">
                <a:cs typeface="+mn-cs"/>
              </a:rPr>
              <a:t> </a:t>
            </a:r>
            <a:r>
              <a:rPr lang="es-ES" sz="4000" b="1" dirty="0" smtClean="0">
                <a:cs typeface="+mn-cs"/>
              </a:rPr>
              <a:t>bomberos           </a:t>
            </a:r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r>
              <a:rPr lang="es-ES" sz="4000" b="1" dirty="0" smtClean="0">
                <a:cs typeface="+mn-cs"/>
              </a:rPr>
              <a:t> </a:t>
            </a:r>
            <a:r>
              <a:rPr lang="es-ES" sz="4000" b="1" dirty="0">
                <a:cs typeface="+mn-cs"/>
              </a:rPr>
              <a:t>cuarteles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200</a:t>
            </a:r>
            <a:r>
              <a:rPr lang="es-ES" sz="2800" b="1" dirty="0">
                <a:cs typeface="+mn-cs"/>
              </a:rPr>
              <a:t> destacamentos</a:t>
            </a:r>
          </a:p>
        </p:txBody>
      </p:sp>
      <p:sp>
        <p:nvSpPr>
          <p:cNvPr id="9" name="8 Rectángulo"/>
          <p:cNvSpPr/>
          <p:nvPr/>
        </p:nvSpPr>
        <p:spPr>
          <a:xfrm rot="217404">
            <a:off x="412981" y="1941770"/>
            <a:ext cx="4651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250mil</a:t>
            </a:r>
            <a:r>
              <a:rPr lang="es-ES" sz="2800" b="1" dirty="0">
                <a:cs typeface="+mn-cs"/>
              </a:rPr>
              <a:t> </a:t>
            </a:r>
            <a:r>
              <a:rPr lang="es-ES" sz="2800" b="1" dirty="0" smtClean="0">
                <a:cs typeface="+mn-cs"/>
              </a:rPr>
              <a:t>servicios por </a:t>
            </a:r>
            <a:r>
              <a:rPr lang="es-ES" sz="2800" b="1" dirty="0">
                <a:cs typeface="+mn-cs"/>
              </a:rPr>
              <a:t>año</a:t>
            </a:r>
            <a:endParaRPr lang="es-ES" sz="3200" b="1" dirty="0"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6035" y="4647024"/>
            <a:ext cx="8643937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atin typeface="+mn-lt"/>
                <a:cs typeface="Arial" pitchFamily="34" charset="0"/>
              </a:rPr>
              <a:t>85</a:t>
            </a:r>
            <a:r>
              <a:rPr lang="es-ES" sz="2800" b="1" dirty="0">
                <a:latin typeface="+mn-lt"/>
                <a:cs typeface="Arial" pitchFamily="34" charset="0"/>
              </a:rPr>
              <a:t>%</a:t>
            </a:r>
            <a:r>
              <a:rPr lang="es-ES" sz="2400" b="1" dirty="0">
                <a:latin typeface="+mn-lt"/>
                <a:cs typeface="Arial" pitchFamily="34" charset="0"/>
              </a:rPr>
              <a:t> Territorio Nacional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+ de 40 Millones 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de 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Argentinos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eneficiados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489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¿Cómo lo haremos?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40659" y="185596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Anclajes Naturales: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4244"/>
            <a:ext cx="2117669" cy="306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77" y="3353716"/>
            <a:ext cx="2673066" cy="200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81" y="2754244"/>
            <a:ext cx="1956048" cy="306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0659" y="1230331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Anclajes Artificiales: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4" y="2060848"/>
            <a:ext cx="3326470" cy="180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100169"/>
            <a:ext cx="3153570" cy="187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4" y="3980972"/>
            <a:ext cx="727212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1474" y="134454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Anclajes: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45829"/>
            <a:ext cx="12287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28969" y="52199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Simples</a:t>
            </a:r>
            <a:endParaRPr lang="es-AR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74" y="2348880"/>
            <a:ext cx="2155851" cy="25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51920" y="52199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Múltiples</a:t>
            </a:r>
            <a:endParaRPr lang="es-AR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38" y="1902767"/>
            <a:ext cx="2247142" cy="310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588224" y="52199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Ecualizados</a:t>
            </a:r>
            <a:endParaRPr lang="es-AR" b="1" dirty="0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0658" y="1628800"/>
            <a:ext cx="548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Sistemas de Tracción Horizontal: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30" y="2420888"/>
            <a:ext cx="573065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91130" y="20846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Zeta</a:t>
            </a:r>
            <a:endParaRPr lang="es-AR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30" y="4221088"/>
            <a:ext cx="5730652" cy="17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19672" y="39237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Caballo</a:t>
            </a:r>
            <a:endParaRPr lang="es-AR" b="1" dirty="0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28296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0658" y="1628800"/>
            <a:ext cx="548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s-ES" sz="2800" dirty="0" smtClean="0">
                <a:solidFill>
                  <a:srgbClr val="00B0F0"/>
                </a:solidFill>
              </a:rPr>
              <a:t>Sistemas de Tracción Vertical: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928161" y="17057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Polipastos</a:t>
            </a:r>
            <a:endParaRPr lang="es-AR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5627"/>
            <a:ext cx="1164657" cy="34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96" y="2573319"/>
            <a:ext cx="1086767" cy="33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45" y="2588265"/>
            <a:ext cx="922934" cy="320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30846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98" y="1425525"/>
            <a:ext cx="4249378" cy="45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5094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33227" y="2132856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 smtClean="0">
                <a:solidFill>
                  <a:srgbClr val="0070C0"/>
                </a:solidFill>
              </a:rPr>
              <a:t>Gracias </a:t>
            </a:r>
          </a:p>
          <a:p>
            <a:pPr algn="ctr"/>
            <a:r>
              <a:rPr lang="es-ES_tradnl" sz="5400" dirty="0">
                <a:solidFill>
                  <a:srgbClr val="0070C0"/>
                </a:solidFill>
              </a:rPr>
              <a:t>p</a:t>
            </a:r>
            <a:r>
              <a:rPr lang="es-ES_tradnl" sz="5400" dirty="0" smtClean="0">
                <a:solidFill>
                  <a:srgbClr val="0070C0"/>
                </a:solidFill>
              </a:rPr>
              <a:t>or su</a:t>
            </a:r>
          </a:p>
          <a:p>
            <a:pPr algn="ctr"/>
            <a:r>
              <a:rPr lang="es-ES_tradnl" sz="5400" dirty="0" smtClean="0">
                <a:solidFill>
                  <a:srgbClr val="0070C0"/>
                </a:solidFill>
              </a:rPr>
              <a:t> atención.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30846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82404" y="50201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Quienes Somos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28" y="1484784"/>
            <a:ext cx="7123472" cy="423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FF000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9900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98403" y="63288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Que hacemos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55576" y="220486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+mn-lt"/>
              </a:rPr>
              <a:t>Talleres de</a:t>
            </a:r>
          </a:p>
          <a:p>
            <a:pPr algn="ctr"/>
            <a:r>
              <a:rPr lang="es-ES_tradnl" sz="2800" dirty="0" smtClean="0">
                <a:latin typeface="+mn-lt"/>
              </a:rPr>
              <a:t> Auto Capacitación.</a:t>
            </a:r>
            <a:endParaRPr lang="es-AR" sz="2800" dirty="0"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27984" y="220486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+mn-lt"/>
              </a:rPr>
              <a:t>Homologación de Protocolos.</a:t>
            </a:r>
            <a:endParaRPr lang="es-AR" sz="2800" dirty="0"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51" y="2048653"/>
            <a:ext cx="3079809" cy="18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55576" y="4347101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+mn-lt"/>
              </a:rPr>
              <a:t>Confección de Manuales.</a:t>
            </a:r>
            <a:endParaRPr lang="es-AR" sz="2800" dirty="0">
              <a:latin typeface="+mn-lt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69" y="4090364"/>
            <a:ext cx="3086770" cy="18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572000" y="436510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+mn-lt"/>
              </a:rPr>
              <a:t>Dictado de Capacitaciones.</a:t>
            </a:r>
            <a:endParaRPr lang="es-AR" sz="2800" dirty="0">
              <a:latin typeface="+mn-lt"/>
            </a:endParaRPr>
          </a:p>
        </p:txBody>
      </p:sp>
      <p:pic>
        <p:nvPicPr>
          <p:cNvPr id="14" name="Picture 7" descr="La imagen puede contener: 5 personas, personas senta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83" y="4090363"/>
            <a:ext cx="3079809" cy="18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  <p:pic>
        <p:nvPicPr>
          <p:cNvPr id="2050" name="Picture 2" descr="C:\Users\pablo\Desktop\Congreso\13892304_10210467618393084_331329435785877577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31" y="2048653"/>
            <a:ext cx="3079808" cy="18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0507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 que aspiramos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30" y="1819856"/>
            <a:ext cx="2059030" cy="37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4600"/>
            <a:ext cx="17430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55" y="4428748"/>
            <a:ext cx="2102644" cy="88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65494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Que vinimos a hacer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55576" y="342900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+mn-lt"/>
              </a:rPr>
              <a:t>Transmitir un conocimiento especifico.</a:t>
            </a:r>
            <a:endParaRPr lang="es-AR" sz="2800" dirty="0">
              <a:latin typeface="+mn-lt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304635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_tradnl" sz="2800" dirty="0" smtClean="0">
                <a:latin typeface="+mn-lt"/>
              </a:rPr>
              <a:t>Ausencia de peligro o riesgo.</a:t>
            </a:r>
            <a:endParaRPr lang="es-AR" sz="2800" dirty="0"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55576" y="422720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_tradnl" sz="2800" dirty="0" smtClean="0">
                <a:latin typeface="+mn-lt"/>
              </a:rPr>
              <a:t>Sensación de total confianza que se tiene en algo o alguien.</a:t>
            </a:r>
            <a:endParaRPr lang="es-AR" sz="2800" dirty="0">
              <a:latin typeface="+mn-lt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96235" y="157002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1. SEGURIDAD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26876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u="sng" dirty="0" smtClean="0">
                <a:solidFill>
                  <a:srgbClr val="0070C0"/>
                </a:solidFill>
                <a:latin typeface="+mn-lt"/>
              </a:rPr>
              <a:t>CONCEPTO DE SEGURIDAD</a:t>
            </a:r>
            <a:endParaRPr lang="es-AR" sz="3200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528" y="261482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+mn-lt"/>
              </a:rPr>
              <a:t>A.    Primero soy YO</a:t>
            </a:r>
            <a:endParaRPr lang="es-AR" sz="2800" dirty="0">
              <a:latin typeface="+mn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3902487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+mn-lt"/>
              </a:rPr>
              <a:t>B.    Segundo soy YO</a:t>
            </a:r>
            <a:endParaRPr lang="es-AR" sz="2800" dirty="0"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521003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+mn-lt"/>
              </a:rPr>
              <a:t>C.    Tercero soy YO</a:t>
            </a:r>
            <a:endParaRPr lang="es-AR" sz="2800" dirty="0">
              <a:latin typeface="+mn-lt"/>
            </a:endParaRPr>
          </a:p>
        </p:txBody>
      </p:sp>
      <p:pic>
        <p:nvPicPr>
          <p:cNvPr id="6" name="Picture 2" descr="C:\Users\pablo\Desktop\Congreso\1005127_10152912778140405_16234580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94" y="2594938"/>
            <a:ext cx="3803915" cy="31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ablo\Desktop\Congreso\IMG-20170621-WA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94" y="2582821"/>
            <a:ext cx="3803915" cy="3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94" y="2582821"/>
            <a:ext cx="3803915" cy="31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26876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u="sng" dirty="0" smtClean="0">
                <a:solidFill>
                  <a:srgbClr val="0070C0"/>
                </a:solidFill>
                <a:latin typeface="+mn-lt"/>
              </a:rPr>
              <a:t>SEGURIDAD</a:t>
            </a:r>
            <a:endParaRPr lang="es-AR" sz="3200" b="1" u="sng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2" descr="C:\Users\pablo\Documents\Congreso Cafayate\FOTOS\amrc-main-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10" y="2069639"/>
            <a:ext cx="3471863" cy="37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51039" y="1988478"/>
            <a:ext cx="42089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latin typeface="+mn-lt"/>
              </a:rPr>
              <a:t>NO HAY EXCUSA PARA QUE SEAMOS UNA VICTIMA MAS, NO IMPORTA SI ESTAMOS EN PROCESO DE RESCATAR UN VIVO O QUEREMOS RECUPERAR UN CUERPO </a:t>
            </a: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2137231" y="6076618"/>
            <a:ext cx="3791841" cy="3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altLang="es-AR" b="1" dirty="0">
                <a:solidFill>
                  <a:srgbClr val="0070C0"/>
                </a:solidFill>
              </a:rPr>
              <a:t>Departamento Rescate con Cuerdas </a:t>
            </a:r>
          </a:p>
        </p:txBody>
      </p:sp>
    </p:spTree>
    <p:extLst>
      <p:ext uri="{BB962C8B-B14F-4D97-AF65-F5344CB8AC3E}">
        <p14:creationId xmlns:p14="http://schemas.microsoft.com/office/powerpoint/2010/main" val="1032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451</Words>
  <Application>Microsoft Office PowerPoint</Application>
  <PresentationFormat>Presentación en pantalla (4:3)</PresentationFormat>
  <Paragraphs>102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FDImaci7</dc:creator>
  <cp:lastModifiedBy>SAMANTHA PERUGINI</cp:lastModifiedBy>
  <cp:revision>18</cp:revision>
  <dcterms:created xsi:type="dcterms:W3CDTF">2017-06-19T13:33:55Z</dcterms:created>
  <dcterms:modified xsi:type="dcterms:W3CDTF">2017-07-25T12:06:27Z</dcterms:modified>
</cp:coreProperties>
</file>